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  <p:sldMasterId id="2147483672" r:id="rId2"/>
  </p:sldMasterIdLst>
  <p:notesMasterIdLst>
    <p:notesMasterId r:id="rId18"/>
  </p:notesMasterIdLst>
  <p:handoutMasterIdLst>
    <p:handoutMasterId r:id="rId19"/>
  </p:handoutMasterIdLst>
  <p:sldIdLst>
    <p:sldId id="265" r:id="rId3"/>
    <p:sldId id="270" r:id="rId4"/>
    <p:sldId id="288" r:id="rId5"/>
    <p:sldId id="311" r:id="rId6"/>
    <p:sldId id="297" r:id="rId7"/>
    <p:sldId id="304" r:id="rId8"/>
    <p:sldId id="301" r:id="rId9"/>
    <p:sldId id="302" r:id="rId10"/>
    <p:sldId id="303" r:id="rId11"/>
    <p:sldId id="305" r:id="rId12"/>
    <p:sldId id="306" r:id="rId13"/>
    <p:sldId id="307" r:id="rId14"/>
    <p:sldId id="308" r:id="rId15"/>
    <p:sldId id="309" r:id="rId16"/>
    <p:sldId id="264" r:id="rId17"/>
  </p:sldIdLst>
  <p:sldSz cx="9144000" cy="6858000" type="screen4x3"/>
  <p:notesSz cx="6807200" cy="9939338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8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8157"/>
          </a:xfrm>
          <a:prstGeom prst="rect">
            <a:avLst/>
          </a:prstGeom>
        </p:spPr>
        <p:txBody>
          <a:bodyPr vert="horz" lIns="91110" tIns="45555" rIns="91110" bIns="45555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1"/>
            <a:ext cx="2949787" cy="498157"/>
          </a:xfrm>
          <a:prstGeom prst="rect">
            <a:avLst/>
          </a:prstGeom>
        </p:spPr>
        <p:txBody>
          <a:bodyPr vert="horz" lIns="91110" tIns="45555" rIns="91110" bIns="45555" rtlCol="0"/>
          <a:lstStyle>
            <a:lvl1pPr algn="r">
              <a:defRPr sz="1200"/>
            </a:lvl1pPr>
          </a:lstStyle>
          <a:p>
            <a:fld id="{5D0723EF-D717-44AE-9510-F12FBBAF2A15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41183"/>
            <a:ext cx="2949787" cy="498157"/>
          </a:xfrm>
          <a:prstGeom prst="rect">
            <a:avLst/>
          </a:prstGeom>
        </p:spPr>
        <p:txBody>
          <a:bodyPr vert="horz" lIns="91110" tIns="45555" rIns="91110" bIns="45555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1183"/>
            <a:ext cx="2949787" cy="498157"/>
          </a:xfrm>
          <a:prstGeom prst="rect">
            <a:avLst/>
          </a:prstGeom>
        </p:spPr>
        <p:txBody>
          <a:bodyPr vert="horz" lIns="91110" tIns="45555" rIns="91110" bIns="45555" rtlCol="0" anchor="b"/>
          <a:lstStyle>
            <a:lvl1pPr algn="r">
              <a:defRPr sz="1200"/>
            </a:lvl1pPr>
          </a:lstStyle>
          <a:p>
            <a:fld id="{C4740308-94D4-495D-886A-140EE7DD2E7F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7976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75" cy="498475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039" y="1"/>
            <a:ext cx="2949575" cy="498475"/>
          </a:xfrm>
          <a:prstGeom prst="rect">
            <a:avLst/>
          </a:prstGeom>
        </p:spPr>
        <p:txBody>
          <a:bodyPr vert="horz" lIns="91430" tIns="45714" rIns="91430" bIns="45714" rtlCol="0"/>
          <a:lstStyle>
            <a:lvl1pPr algn="r">
              <a:defRPr sz="1200"/>
            </a:lvl1pPr>
          </a:lstStyle>
          <a:p>
            <a:fld id="{AD9C2C87-67D7-45D7-A3C6-6B27F836A1DE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0" tIns="45714" rIns="91430" bIns="4571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3139"/>
            <a:ext cx="5445125" cy="3913187"/>
          </a:xfrm>
          <a:prstGeom prst="rect">
            <a:avLst/>
          </a:prstGeom>
        </p:spPr>
        <p:txBody>
          <a:bodyPr vert="horz" lIns="91430" tIns="45714" rIns="91430" bIns="457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40864"/>
            <a:ext cx="2949575" cy="498475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039" y="9440864"/>
            <a:ext cx="2949575" cy="498475"/>
          </a:xfrm>
          <a:prstGeom prst="rect">
            <a:avLst/>
          </a:prstGeom>
        </p:spPr>
        <p:txBody>
          <a:bodyPr vert="horz" lIns="91430" tIns="45714" rIns="91430" bIns="45714" rtlCol="0" anchor="b"/>
          <a:lstStyle>
            <a:lvl1pPr algn="r">
              <a:defRPr sz="1200"/>
            </a:lvl1pPr>
          </a:lstStyle>
          <a:p>
            <a:fld id="{394EBEAC-86F1-4034-987F-E79E716685F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319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903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751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7721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056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89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422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44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9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2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87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6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2916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08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26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5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065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601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580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809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751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387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215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CC31-76EB-4FE4-824E-841EEA74BC74}" type="datetimeFigureOut">
              <a:rPr lang="th-TH" smtClean="0"/>
              <a:pPr/>
              <a:t>27/04/61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A38CB-03B6-4CB3-BDDE-79F898C9F705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901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CC31-76EB-4FE4-824E-841EEA74BC74}" type="datetimeFigureOut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27/04/61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A38CB-03B6-4CB3-BDDE-79F898C9F705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>
            <a:spLocks noChangeArrowheads="1"/>
          </p:cNvSpPr>
          <p:nvPr/>
        </p:nvSpPr>
        <p:spPr bwMode="auto">
          <a:xfrm>
            <a:off x="3392838" y="2883501"/>
            <a:ext cx="4800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th-TH" sz="3600" b="1" dirty="0">
                <a:latin typeface="TH SarabunPSK" pitchFamily="34" charset="-34"/>
                <a:cs typeface="+mj-cs"/>
              </a:rPr>
              <a:t>กรมอุตุนิยมวิทยา</a:t>
            </a:r>
          </a:p>
        </p:txBody>
      </p:sp>
      <p:pic>
        <p:nvPicPr>
          <p:cNvPr id="3075" name="Picture 15" descr="logo5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1"/>
          <a:stretch>
            <a:fillRect/>
          </a:stretch>
        </p:blipFill>
        <p:spPr bwMode="auto">
          <a:xfrm>
            <a:off x="275555" y="2186376"/>
            <a:ext cx="261302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ตรากรมลายเส้นเขียวเข้ม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651" y="725895"/>
            <a:ext cx="999812" cy="958063"/>
          </a:xfrm>
          <a:prstGeom prst="ellipse">
            <a:avLst/>
          </a:prstGeom>
          <a:ln w="63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077" name="TextBox 1"/>
          <p:cNvSpPr txBox="1">
            <a:spLocks noChangeArrowheads="1"/>
          </p:cNvSpPr>
          <p:nvPr/>
        </p:nvSpPr>
        <p:spPr bwMode="auto">
          <a:xfrm>
            <a:off x="2914650" y="779007"/>
            <a:ext cx="5715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5400" b="1" dirty="0">
                <a:solidFill>
                  <a:srgbClr val="C00000"/>
                </a:solidFill>
                <a:latin typeface="TH SarabunPSK" panose="020B0500040200020003" pitchFamily="34" charset="-34"/>
                <a:cs typeface="+mj-cs"/>
              </a:rPr>
              <a:t>การคาดหมายลักษณะอากาศ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th-TH" sz="5400" b="1" dirty="0">
                <a:solidFill>
                  <a:srgbClr val="C00000"/>
                </a:solidFill>
                <a:latin typeface="TH SarabunPSK" panose="020B0500040200020003" pitchFamily="34" charset="-34"/>
                <a:cs typeface="+mj-cs"/>
              </a:rPr>
              <a:t>และปริมาณฝน</a:t>
            </a:r>
          </a:p>
        </p:txBody>
      </p:sp>
      <p:sp>
        <p:nvSpPr>
          <p:cNvPr id="2" name="Rectangle 1"/>
          <p:cNvSpPr/>
          <p:nvPr/>
        </p:nvSpPr>
        <p:spPr>
          <a:xfrm>
            <a:off x="2602524" y="4449187"/>
            <a:ext cx="6541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200" b="1" dirty="0">
                <a:latin typeface="Angsana New" pitchFamily="18" charset="-34"/>
                <a:cs typeface="AngsanaUPC" pitchFamily="18" charset="-34"/>
              </a:rPr>
              <a:t>พฤษภาคม </a:t>
            </a:r>
            <a:r>
              <a:rPr lang="en-US" sz="3200" b="1" dirty="0">
                <a:latin typeface="Angsana New" pitchFamily="18" charset="-34"/>
                <a:cs typeface="AngsanaUPC" pitchFamily="18" charset="-34"/>
              </a:rPr>
              <a:t>2561</a:t>
            </a:r>
            <a:endParaRPr lang="th-TH" sz="3200" b="1" dirty="0">
              <a:latin typeface="Angsana New" pitchFamily="18" charset="-34"/>
              <a:cs typeface="AngsanaUPC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430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034428" y="165678"/>
            <a:ext cx="72726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rgbClr val="247E05"/>
                </a:solidFill>
                <a:latin typeface="Roboto Slab"/>
              </a:rPr>
              <a:t>การคาดหมายปริมาณฝน เดือนมิถุนายน 2561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th-TH" sz="36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700" y="817893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834390" cy="8343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746D25-C682-4E0D-9DDD-B134C460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6" y="1958895"/>
            <a:ext cx="2523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2400" b="1" dirty="0">
                <a:solidFill>
                  <a:srgbClr val="0000C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การคาดหมายปริมาณฝนจากแบบจำลอง          </a:t>
            </a:r>
            <a:endParaRPr lang="th-TH" sz="2400" dirty="0">
              <a:solidFill>
                <a:srgbClr val="0000C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35FD69-1A11-4ADE-B41C-59D9B6E0E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53" y="1599354"/>
            <a:ext cx="269302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0B5A2-7FA1-4A45-91F5-069EF9B4A1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17" y="1596988"/>
            <a:ext cx="269618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936163-92C7-4599-99F0-087B9C9EB029}"/>
              </a:ext>
            </a:extLst>
          </p:cNvPr>
          <p:cNvSpPr txBox="1"/>
          <p:nvPr/>
        </p:nvSpPr>
        <p:spPr>
          <a:xfrm>
            <a:off x="2729269" y="930087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/>
              <a:t>ปริมาณฝนรวม                       ผลต่างจากค่าปกติ</a:t>
            </a:r>
          </a:p>
        </p:txBody>
      </p:sp>
    </p:spTree>
    <p:extLst>
      <p:ext uri="{BB962C8B-B14F-4D97-AF65-F5344CB8AC3E}">
        <p14:creationId xmlns:p14="http://schemas.microsoft.com/office/powerpoint/2010/main" val="197333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034428" y="165678"/>
            <a:ext cx="72726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rgbClr val="247E05"/>
                </a:solidFill>
                <a:latin typeface="Roboto Slab"/>
              </a:rPr>
              <a:t>การคาดหมายปริมาณฝน เดือนกรกฎาคม 2561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th-TH" sz="36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700" y="817893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834390" cy="8343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746D25-C682-4E0D-9DDD-B134C460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6" y="1958895"/>
            <a:ext cx="2523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2400" b="1" dirty="0">
                <a:solidFill>
                  <a:srgbClr val="0000C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การคาดหมายปริมาณฝนจากแบบจำลอง          </a:t>
            </a:r>
            <a:endParaRPr lang="th-TH" sz="2400" dirty="0">
              <a:solidFill>
                <a:srgbClr val="0000C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8096BC-BDC0-4926-A09B-EB4C100400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32" y="1599370"/>
            <a:ext cx="269302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A51EDE-2A0D-4DBA-A396-F4F1D1477A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96" y="1597004"/>
            <a:ext cx="269618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738D15-36B2-427D-88DE-1B3838A89B90}"/>
              </a:ext>
            </a:extLst>
          </p:cNvPr>
          <p:cNvSpPr txBox="1"/>
          <p:nvPr/>
        </p:nvSpPr>
        <p:spPr>
          <a:xfrm>
            <a:off x="2729269" y="930087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/>
              <a:t>ปริมาณฝนรวม                       ผลต่างจากค่าปกติ</a:t>
            </a:r>
          </a:p>
        </p:txBody>
      </p:sp>
    </p:spTree>
    <p:extLst>
      <p:ext uri="{BB962C8B-B14F-4D97-AF65-F5344CB8AC3E}">
        <p14:creationId xmlns:p14="http://schemas.microsoft.com/office/powerpoint/2010/main" val="175643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034428" y="165678"/>
            <a:ext cx="72726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rgbClr val="247E05"/>
                </a:solidFill>
                <a:latin typeface="Roboto Slab"/>
              </a:rPr>
              <a:t>การคาดหมายปริมาณฝน เดือนสิงหาคม 2561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rgbClr val="247E05"/>
                </a:solidFill>
                <a:latin typeface="Roboto Slab"/>
              </a:rPr>
              <a:t>  </a:t>
            </a:r>
            <a:endParaRPr lang="th-TH" sz="36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700" y="817893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834390" cy="8343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746D25-C682-4E0D-9DDD-B134C460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6" y="1958895"/>
            <a:ext cx="2523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2400" b="1" dirty="0">
                <a:solidFill>
                  <a:srgbClr val="0000C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การคาดหมายปริมาณฝนจากแบบจำลอง          </a:t>
            </a:r>
            <a:endParaRPr lang="th-TH" sz="2400" dirty="0">
              <a:solidFill>
                <a:srgbClr val="0000C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07274E-5426-4A9B-934A-33B201E58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50" y="1578103"/>
            <a:ext cx="2699190" cy="4679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6468F-198D-4099-8E25-04108FCD3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94" y="1575737"/>
            <a:ext cx="2699190" cy="4679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24FF01-DD98-4612-BF42-7A338F3A17B5}"/>
              </a:ext>
            </a:extLst>
          </p:cNvPr>
          <p:cNvSpPr txBox="1"/>
          <p:nvPr/>
        </p:nvSpPr>
        <p:spPr>
          <a:xfrm>
            <a:off x="2729269" y="930087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/>
              <a:t>ปริมาณฝนรวม                       ผลต่างจากค่าปกติ</a:t>
            </a:r>
          </a:p>
        </p:txBody>
      </p:sp>
    </p:spTree>
    <p:extLst>
      <p:ext uri="{BB962C8B-B14F-4D97-AF65-F5344CB8AC3E}">
        <p14:creationId xmlns:p14="http://schemas.microsoft.com/office/powerpoint/2010/main" val="275528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034428" y="165678"/>
            <a:ext cx="72726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rgbClr val="247E05"/>
                </a:solidFill>
                <a:latin typeface="Roboto Slab"/>
              </a:rPr>
              <a:t>การคาดหมายปริมาณฝน เดือนกันยายน 2561 </a:t>
            </a:r>
            <a:endParaRPr lang="th-TH" sz="36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700" y="817893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834390" cy="8343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746D25-C682-4E0D-9DDD-B134C460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6" y="1958895"/>
            <a:ext cx="2523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2400" b="1" dirty="0">
                <a:solidFill>
                  <a:srgbClr val="0000C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การคาดหมายปริมาณฝนจากแบบจำลอง          </a:t>
            </a:r>
            <a:endParaRPr lang="th-TH" sz="2400" dirty="0">
              <a:solidFill>
                <a:srgbClr val="0000C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97BAC7-7D9E-444B-A5B3-86A4D42EB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50" y="1567474"/>
            <a:ext cx="2699190" cy="4679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93F22-6F8C-4279-9C15-4E403B8557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94" y="1565108"/>
            <a:ext cx="2699190" cy="4679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57057-5A3D-47B8-8CDA-EC08ABEE8429}"/>
              </a:ext>
            </a:extLst>
          </p:cNvPr>
          <p:cNvSpPr txBox="1"/>
          <p:nvPr/>
        </p:nvSpPr>
        <p:spPr>
          <a:xfrm>
            <a:off x="2729269" y="930087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/>
              <a:t>ปริมาณฝนรวม                       ผลต่างจากค่าปกติ</a:t>
            </a:r>
          </a:p>
        </p:txBody>
      </p:sp>
    </p:spTree>
    <p:extLst>
      <p:ext uri="{BB962C8B-B14F-4D97-AF65-F5344CB8AC3E}">
        <p14:creationId xmlns:p14="http://schemas.microsoft.com/office/powerpoint/2010/main" val="1941116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034428" y="165678"/>
            <a:ext cx="72726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rgbClr val="247E05"/>
                </a:solidFill>
                <a:latin typeface="Roboto Slab"/>
              </a:rPr>
              <a:t>การคาดหมายปริมาณฝน เดือนตุลาคม 2561  </a:t>
            </a:r>
            <a:endParaRPr lang="th-TH" sz="36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700" y="817893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834390" cy="8343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746D25-C682-4E0D-9DDD-B134C460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6" y="1958895"/>
            <a:ext cx="2523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2400" b="1" dirty="0">
                <a:solidFill>
                  <a:srgbClr val="0000C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การคาดหมายปริมาณฝนจากแบบจำลอง          </a:t>
            </a:r>
            <a:endParaRPr lang="th-TH" sz="2400" dirty="0">
              <a:solidFill>
                <a:srgbClr val="0000C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21F1E4-E5CF-46F5-9848-9ADA848A02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50" y="1567468"/>
            <a:ext cx="2699190" cy="4679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68C1C5-B9DA-4461-AC9F-BB2E5CC4A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94" y="1565102"/>
            <a:ext cx="2699190" cy="4679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3ED249-5959-4FB8-86E4-A25B592779D7}"/>
              </a:ext>
            </a:extLst>
          </p:cNvPr>
          <p:cNvSpPr txBox="1"/>
          <p:nvPr/>
        </p:nvSpPr>
        <p:spPr>
          <a:xfrm>
            <a:off x="2729269" y="930087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/>
              <a:t>ปริมาณฝนรวม                       ผลต่างจากค่าปกติ</a:t>
            </a:r>
          </a:p>
        </p:txBody>
      </p:sp>
    </p:spTree>
    <p:extLst>
      <p:ext uri="{BB962C8B-B14F-4D97-AF65-F5344CB8AC3E}">
        <p14:creationId xmlns:p14="http://schemas.microsoft.com/office/powerpoint/2010/main" val="4242897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6418" y="0"/>
            <a:ext cx="7761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กรมอุตุนิยมวิทยา</a:t>
            </a:r>
          </a:p>
          <a:p>
            <a:pPr algn="ctr"/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(www.tmd.go.th)</a:t>
            </a:r>
            <a:endParaRPr lang="th-TH" sz="4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3631" y="5647624"/>
            <a:ext cx="29655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www.tmd.go.th</a:t>
            </a:r>
          </a:p>
          <a:p>
            <a:r>
              <a:rPr lang="en-US" dirty="0"/>
              <a:t>- climate.tmd.go.th</a:t>
            </a:r>
            <a:endParaRPr lang="th-T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357F02-4A3D-4050-A855-189E4A3F6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6" y="1982943"/>
            <a:ext cx="8761229" cy="4502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507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6753" y="1861056"/>
            <a:ext cx="61366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สถานการณ์ฝนปัจจุบัน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คาดหมายลักษณะอากาศและปริมาณฝน</a:t>
            </a:r>
          </a:p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ของประเทศไทยในช่วงฤดูฝน 25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3" y="174499"/>
            <a:ext cx="834390" cy="83439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2700" y="1169340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63807" y="196855"/>
            <a:ext cx="7965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rgbClr val="C00000"/>
                </a:solidFill>
                <a:latin typeface="TH SarabunPSK" panose="020B0500040200020003" pitchFamily="34" charset="-34"/>
                <a:cs typeface="+mj-cs"/>
              </a:rPr>
              <a:t>การคาดหมายลักษณะอากาศ และปริมาณฝน</a:t>
            </a:r>
          </a:p>
        </p:txBody>
      </p:sp>
    </p:spTree>
    <p:extLst>
      <p:ext uri="{BB962C8B-B14F-4D97-AF65-F5344CB8AC3E}">
        <p14:creationId xmlns:p14="http://schemas.microsoft.com/office/powerpoint/2010/main" val="236446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4837" y="143070"/>
            <a:ext cx="789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solidFill>
                  <a:prstClr val="black"/>
                </a:solidFill>
              </a:rPr>
              <a:t>สถานการณ์ฝนเดือนมกราคมถึงเมษายน ปี 2561 เปรียบเทียบกับ ค่าปกติ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2700" y="846468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17762" y="882217"/>
            <a:ext cx="3235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สูง-ต่ำ</a:t>
            </a:r>
            <a:r>
              <a:rPr lang="en-US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กว่าค่าปกติ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852" y="916711"/>
            <a:ext cx="280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ปริมาณฝนสะสม (1 ม.ค. – </a:t>
            </a:r>
            <a:r>
              <a:rPr lang="en-US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26</a:t>
            </a:r>
            <a:r>
              <a:rPr lang="th-TH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เม.ย</a:t>
            </a:r>
            <a:r>
              <a:rPr lang="en-US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.60</a:t>
            </a:r>
            <a:r>
              <a:rPr lang="th-TH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)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132511"/>
              </p:ext>
            </p:extLst>
          </p:nvPr>
        </p:nvGraphicFramePr>
        <p:xfrm>
          <a:off x="3290316" y="1366355"/>
          <a:ext cx="2577080" cy="4851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86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8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ภาคเหนือ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43%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136.1 </a:t>
                      </a:r>
                      <a:r>
                        <a:rPr lang="th-TH" sz="180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มม.</a:t>
                      </a:r>
                      <a:endParaRPr lang="en-US" sz="1800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6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ภาคตะวันออกเฉียงเหนือ</a:t>
                      </a:r>
                      <a:endParaRPr lang="en-US" sz="16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+ 6%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141.8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ภาคกลาง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84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213.9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+ 54%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283.0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ภาคใต้ฝั่งตะวันออก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+ 32%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290.4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dirty="0">
                          <a:latin typeface="TH SarabunPSK" pitchFamily="34" charset="-34"/>
                          <a:cs typeface="TH SarabunPSK" pitchFamily="34" charset="-34"/>
                        </a:rPr>
                        <a:t>ภาคใต้ฝั่งตะวันตก</a:t>
                      </a:r>
                      <a:endParaRPr lang="en-US" sz="18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+ 55%</a:t>
                      </a:r>
                      <a:endParaRPr lang="th-TH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baseline="0" dirty="0">
                          <a:solidFill>
                            <a:srgbClr val="00206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414.2 มม.</a:t>
                      </a:r>
                      <a:endParaRPr lang="en-US" sz="1800" b="1" dirty="0">
                        <a:solidFill>
                          <a:srgbClr val="00206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ทั้งประเทศ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+ 41%</a:t>
                      </a:r>
                      <a:endParaRPr lang="th-TH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/>
                      <a:r>
                        <a:rPr lang="th-TH" sz="1800" b="1" i="0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217.0 มม.</a:t>
                      </a:r>
                      <a:endParaRPr lang="en-US" sz="1800" b="1" i="0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7" y="1314451"/>
            <a:ext cx="3164280" cy="5486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63" y="1301378"/>
            <a:ext cx="3164280" cy="5486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" y="18615"/>
            <a:ext cx="803540" cy="8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4003" y="153065"/>
            <a:ext cx="7378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solidFill>
                  <a:prstClr val="black"/>
                </a:solidFill>
              </a:rPr>
              <a:t>ปริมาณฝนเดือนมกราคมถึงเมษายน ปี 2561 เปรียบเทียบกับปี 2560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2700" y="846468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43682" y="5733230"/>
            <a:ext cx="2699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ผลต่าง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432" y="5768980"/>
            <a:ext cx="269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พ.ศ. </a:t>
            </a:r>
            <a:r>
              <a:rPr lang="en-US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2561</a:t>
            </a:r>
            <a:endParaRPr lang="th-TH" sz="2000" b="1" dirty="0">
              <a:solidFill>
                <a:prstClr val="black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94" y="1048405"/>
            <a:ext cx="2699191" cy="46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" y="18615"/>
            <a:ext cx="803540" cy="803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10C2D2-780B-4EFB-9975-7B8360ECDFD6}"/>
              </a:ext>
            </a:extLst>
          </p:cNvPr>
          <p:cNvSpPr txBox="1"/>
          <p:nvPr/>
        </p:nvSpPr>
        <p:spPr>
          <a:xfrm>
            <a:off x="3293193" y="5735078"/>
            <a:ext cx="2667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b="1" dirty="0">
                <a:solidFill>
                  <a:prstClr val="black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พ.ศ. 2560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153F6-CCDF-401E-B467-E557DA6CE3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5" y="1078710"/>
            <a:ext cx="2699190" cy="46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B58C5B-347A-4A28-8729-272F51EB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82" y="1044445"/>
            <a:ext cx="2699190" cy="46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237FAA-E63C-43C9-87B5-BD6EF97AF474}"/>
              </a:ext>
            </a:extLst>
          </p:cNvPr>
          <p:cNvSpPr txBox="1"/>
          <p:nvPr/>
        </p:nvSpPr>
        <p:spPr>
          <a:xfrm>
            <a:off x="6897556" y="6519446"/>
            <a:ext cx="1946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i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ข้อมูลถึง วันที่ 26 เมษายน 2561</a:t>
            </a:r>
          </a:p>
        </p:txBody>
      </p:sp>
    </p:spTree>
    <p:extLst>
      <p:ext uri="{BB962C8B-B14F-4D97-AF65-F5344CB8AC3E}">
        <p14:creationId xmlns:p14="http://schemas.microsoft.com/office/powerpoint/2010/main" val="83226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5" y="190149"/>
            <a:ext cx="834390" cy="8343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4512" y="671627"/>
            <a:ext cx="731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rPr>
              <a:t>ปริมาณฝนรายเดือนและรายปีของประเทศไทย พ.ศ. 2561 เปรียบเทียบกับค่าปกติ (พ.ศ.25</a:t>
            </a:r>
            <a:r>
              <a:rPr lang="en-US" sz="2000" b="1" dirty="0"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rPr>
              <a:t>2</a:t>
            </a:r>
            <a:r>
              <a:rPr lang="th-TH" sz="2000" b="1" dirty="0"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rPr>
              <a:t>4 -25</a:t>
            </a:r>
            <a:r>
              <a:rPr lang="en-US" sz="2000" b="1" dirty="0"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rPr>
              <a:t>5</a:t>
            </a:r>
            <a:r>
              <a:rPr lang="th-TH" sz="2000" b="1" dirty="0">
                <a:latin typeface="TH SarabunPSK" panose="020B0500040200020003" pitchFamily="34" charset="-34"/>
                <a:ea typeface="Tahoma" pitchFamily="34" charset="0"/>
                <a:cs typeface="TH SarabunPSK" panose="020B0500040200020003" pitchFamily="34" charset="-34"/>
              </a:rPr>
              <a:t>3)</a:t>
            </a:r>
            <a:endParaRPr lang="en-US" sz="2000" b="1" dirty="0">
              <a:latin typeface="TH SarabunPSK" panose="020B0500040200020003" pitchFamily="34" charset="-34"/>
              <a:ea typeface="Tahoma" pitchFamily="34" charset="0"/>
              <a:cs typeface="TH SarabunPSK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5A449-9C82-4119-BA72-F7550C30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" y="1150189"/>
            <a:ext cx="9144000" cy="562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24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3974" y="2483411"/>
            <a:ext cx="65053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คาดหมายลักษณะอากาศและปริมาณฝน</a:t>
            </a:r>
          </a:p>
          <a:p>
            <a:pPr algn="ctr"/>
            <a:r>
              <a:rPr lang="th-TH" sz="4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ในช่วงฤดูฝน 2561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009" y="638521"/>
            <a:ext cx="1601857" cy="160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67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785042" y="213178"/>
            <a:ext cx="80968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rgbClr val="247E05"/>
                </a:solidFill>
                <a:latin typeface="Roboto Slab"/>
              </a:rPr>
              <a:t>การคาดหมายลักษณะอากาศในช่วงฤดูฝนของประเทศไทย </a:t>
            </a:r>
            <a:endParaRPr lang="th-TH" sz="36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700" y="948518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2145" y="3444739"/>
            <a:ext cx="8759769" cy="32932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th-TH" sz="2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ปริมาณฝนรวมของทั้งประเทศช่วงฤดูฝนปีนี้ จะน้อยกว่าค่าปกติ 5–10 เปอร์เซนต์ และจะน้อยกว่าปีที่แล้ว (ปีที่แล้วสูงกว่าค่าปกติประมาณ 20 เปอร์เซนต์) </a:t>
            </a:r>
          </a:p>
          <a:p>
            <a:r>
              <a:rPr lang="th-TH" sz="2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ช่วงต้นฤดูฝน (กลางพฤษภาคม – มิถุนายน) </a:t>
            </a:r>
            <a:r>
              <a:rPr lang="th-TH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ปริมาณฝนรวมส่วนใหญ่จะใกล้เคียงค่าปกติ เว้นแต่ภาคตะวันออกเฉียงเหนือและภาคเหนือจะสูงกว่าค่าปกติ 5-10 เปอร์เซ็นต์</a:t>
            </a:r>
          </a:p>
          <a:p>
            <a:r>
              <a:rPr lang="th-TH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2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ช่วงกลางฤดูฝน (กรกฎาคม–สิงหาคม) </a:t>
            </a:r>
            <a:r>
              <a:rPr lang="th-TH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ปริมาณฝนรวมจะใกล้เคียงค่าปกติ และช่วงปลายฤดูฝน (กันยายน–กลางตุลาคม) ปริมาณฝนรวมจะต่ำกว่าค่าปกติประมาณ 5-10 เปอร์เซ็นต์</a:t>
            </a:r>
            <a:r>
              <a:rPr lang="th-TH" sz="2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	ช่วงปลายฤดูฝน (สิงหาคมและกันยายน) </a:t>
            </a:r>
            <a:r>
              <a:rPr lang="th-TH" sz="2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ซึ่งเป็นเดือนที่มีฝนตกชุกหนาแน่น และมีโอกาสสูงที่จะมีพายุหมุนเขตร้อนเคลื่อนเข้ามาใกล้ หรือเข้าสู่ประเทศไทย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-16497"/>
            <a:ext cx="834390" cy="8343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6908" y="1072797"/>
            <a:ext cx="8335206" cy="954107"/>
          </a:xfrm>
          <a:prstGeom prst="rect">
            <a:avLst/>
          </a:prstGeom>
          <a:ln w="34925"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pPr algn="thaiDist"/>
            <a:r>
              <a:rPr lang="th-TH" dirty="0">
                <a:latin typeface="TH SarabunPSK" pitchFamily="34" charset="-34"/>
                <a:cs typeface="TH SarabunPSK" pitchFamily="34" charset="-34"/>
              </a:rPr>
              <a:t>    </a:t>
            </a:r>
            <a:r>
              <a:rPr lang="th-TH" b="1" dirty="0">
                <a:latin typeface="TH SarabunPSK" pitchFamily="34" charset="-34"/>
                <a:cs typeface="TH SarabunPSK" pitchFamily="34" charset="-34"/>
              </a:rPr>
              <a:t>ฤดูฝน 2561  </a:t>
            </a:r>
            <a:r>
              <a:rPr lang="th-TH" i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คาดว่า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   </a:t>
            </a:r>
            <a:r>
              <a:rPr lang="th-TH" b="1" dirty="0">
                <a:latin typeface="TH SarabunPSK" pitchFamily="34" charset="-34"/>
                <a:cs typeface="TH SarabunPSK" pitchFamily="34" charset="-34"/>
              </a:rPr>
              <a:t>จะเริ่มต้นประมาณปลายสัปดาห์ที่ 3 ของเดือนพฤษภาคม และจะสิ้นสุดประมาณกลางเดือนตุลาคม</a:t>
            </a:r>
            <a:endParaRPr lang="en-US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82D558-49B3-4DFC-9484-37FB0C300EF5}"/>
              </a:ext>
            </a:extLst>
          </p:cNvPr>
          <p:cNvSpPr/>
          <p:nvPr/>
        </p:nvSpPr>
        <p:spPr>
          <a:xfrm>
            <a:off x="122145" y="2140716"/>
            <a:ext cx="8759768" cy="1200329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pPr algn="thaiDist"/>
            <a:r>
              <a:rPr lang="th-TH" sz="2000" b="1" dirty="0"/>
              <a:t>          </a:t>
            </a:r>
            <a:r>
              <a:rPr lang="th-TH" sz="2400" b="1" u="sng" dirty="0"/>
              <a:t>พายุหมุนเขตร้อน (ดีเปรสชั่น โซนร้อนและไต้ฝุ่น)</a:t>
            </a:r>
            <a:r>
              <a:rPr lang="th-TH" sz="2400" b="1" dirty="0"/>
              <a:t> ในปีนี้</a:t>
            </a:r>
            <a:r>
              <a:rPr lang="th-TH" sz="2400" dirty="0"/>
              <a:t>  </a:t>
            </a:r>
            <a:r>
              <a:rPr lang="th-TH" sz="2400" i="1" dirty="0">
                <a:solidFill>
                  <a:srgbClr val="FF0000"/>
                </a:solidFill>
              </a:rPr>
              <a:t>คาดว่า</a:t>
            </a:r>
            <a:r>
              <a:rPr lang="th-TH" sz="2400" dirty="0"/>
              <a:t>   จะเคลื่อนเข้าสู่ประเทศไทย </a:t>
            </a:r>
            <a:r>
              <a:rPr lang="th-TH" sz="2400" b="1" i="1" u="sng" dirty="0">
                <a:solidFill>
                  <a:schemeClr val="accent1"/>
                </a:solidFill>
              </a:rPr>
              <a:t>จำนวน 1 ลูก</a:t>
            </a:r>
            <a:r>
              <a:rPr lang="th-TH" sz="2400" b="1" i="1" dirty="0">
                <a:solidFill>
                  <a:schemeClr val="accent1"/>
                </a:solidFill>
              </a:rPr>
              <a:t>  </a:t>
            </a:r>
            <a:r>
              <a:rPr lang="th-TH" sz="2400" dirty="0"/>
              <a:t>มีโอกาสสูงที่จะเคลื่อนเข้าสู่บริเวณภาคตะวันออกเฉียงเหนือและภาคเหนือ</a:t>
            </a:r>
            <a:r>
              <a:rPr lang="th-TH" sz="2400" i="1" dirty="0"/>
              <a:t>ในช่วงเดือนสิงหาคมหรือกันยายน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38951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939428" y="189428"/>
            <a:ext cx="80460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chemeClr val="accent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การคาดหมายปริมาณฝน (มิลลิเมตร) ในฤดูฝน พ.ศ. 2561</a:t>
            </a:r>
            <a:endParaRPr lang="th-TH" sz="3600" dirty="0">
              <a:solidFill>
                <a:schemeClr val="accent5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700" y="972268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" y="35625"/>
            <a:ext cx="834390" cy="83439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9294376-0C50-4455-B136-349A8F4F1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612085"/>
              </p:ext>
            </p:extLst>
          </p:nvPr>
        </p:nvGraphicFramePr>
        <p:xfrm>
          <a:off x="403762" y="1496297"/>
          <a:ext cx="8455232" cy="4867864"/>
        </p:xfrm>
        <a:graphic>
          <a:graphicData uri="http://schemas.openxmlformats.org/drawingml/2006/table">
            <a:tbl>
              <a:tblPr/>
              <a:tblGrid>
                <a:gridCol w="1960766">
                  <a:extLst>
                    <a:ext uri="{9D8B030D-6E8A-4147-A177-3AD203B41FA5}">
                      <a16:colId xmlns:a16="http://schemas.microsoft.com/office/drawing/2014/main" val="3302281375"/>
                    </a:ext>
                  </a:extLst>
                </a:gridCol>
                <a:gridCol w="1082411">
                  <a:extLst>
                    <a:ext uri="{9D8B030D-6E8A-4147-A177-3AD203B41FA5}">
                      <a16:colId xmlns:a16="http://schemas.microsoft.com/office/drawing/2014/main" val="3763484902"/>
                    </a:ext>
                  </a:extLst>
                </a:gridCol>
                <a:gridCol w="1082411">
                  <a:extLst>
                    <a:ext uri="{9D8B030D-6E8A-4147-A177-3AD203B41FA5}">
                      <a16:colId xmlns:a16="http://schemas.microsoft.com/office/drawing/2014/main" val="4051090109"/>
                    </a:ext>
                  </a:extLst>
                </a:gridCol>
                <a:gridCol w="1082411">
                  <a:extLst>
                    <a:ext uri="{9D8B030D-6E8A-4147-A177-3AD203B41FA5}">
                      <a16:colId xmlns:a16="http://schemas.microsoft.com/office/drawing/2014/main" val="2788246321"/>
                    </a:ext>
                  </a:extLst>
                </a:gridCol>
                <a:gridCol w="1082411">
                  <a:extLst>
                    <a:ext uri="{9D8B030D-6E8A-4147-A177-3AD203B41FA5}">
                      <a16:colId xmlns:a16="http://schemas.microsoft.com/office/drawing/2014/main" val="1999297739"/>
                    </a:ext>
                  </a:extLst>
                </a:gridCol>
                <a:gridCol w="1082411">
                  <a:extLst>
                    <a:ext uri="{9D8B030D-6E8A-4147-A177-3AD203B41FA5}">
                      <a16:colId xmlns:a16="http://schemas.microsoft.com/office/drawing/2014/main" val="342861470"/>
                    </a:ext>
                  </a:extLst>
                </a:gridCol>
                <a:gridCol w="1082411">
                  <a:extLst>
                    <a:ext uri="{9D8B030D-6E8A-4147-A177-3AD203B41FA5}">
                      <a16:colId xmlns:a16="http://schemas.microsoft.com/office/drawing/2014/main" val="1651648525"/>
                    </a:ext>
                  </a:extLst>
                </a:gridCol>
              </a:tblGrid>
              <a:tr h="3564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ภาค</a:t>
                      </a:r>
                      <a:endParaRPr lang="en-US" sz="2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800" b="1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พ.ค.</a:t>
                      </a:r>
                      <a:endParaRPr lang="en-US" sz="240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มิ.ย.</a:t>
                      </a:r>
                      <a:endParaRPr lang="en-US" sz="2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ก.ค.</a:t>
                      </a:r>
                      <a:endParaRPr lang="en-US" sz="2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ส.ค.</a:t>
                      </a:r>
                      <a:endParaRPr lang="en-US" sz="2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ก.ย.</a:t>
                      </a:r>
                      <a:endParaRPr lang="en-US" sz="2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ต.ค.</a:t>
                      </a:r>
                      <a:endParaRPr lang="en-US" sz="24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412305"/>
                  </a:ext>
                </a:extLst>
              </a:tr>
              <a:tr h="5755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เหนือ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17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0-2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15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0-1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9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6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20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0-2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5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80-220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100-140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169652"/>
                  </a:ext>
                </a:extLst>
              </a:tr>
              <a:tr h="5755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ตะวันออกเฉียงเหนือ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180-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9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0-2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9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0-2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4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0-2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9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200-250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90-120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7640"/>
                  </a:ext>
                </a:extLst>
              </a:tr>
              <a:tr h="5755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กลาง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9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160-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9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130-170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9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4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8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9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6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9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210-230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9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5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19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9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948030"/>
                  </a:ext>
                </a:extLst>
              </a:tr>
              <a:tr h="57556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ตะวันออก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3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50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3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240-290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3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5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3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8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0-3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3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70-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3F1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80-220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E3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001961"/>
                  </a:ext>
                </a:extLst>
              </a:tr>
              <a:tr h="7129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ใต้ฝั่งตะวันออก (อ่าวไทย)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7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100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-1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4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4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10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4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120-160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25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8614"/>
                  </a:ext>
                </a:extLst>
              </a:tr>
              <a:tr h="7129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ใต้ฝั่งตะวันตก (อันดามัน)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280-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290-340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32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370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7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0-4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60-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4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3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20-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70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153726"/>
                  </a:ext>
                </a:extLst>
              </a:tr>
              <a:tr h="7129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กรุงเทพมหานคร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6600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และปริมณฑล</a:t>
                      </a:r>
                      <a:endParaRPr lang="en-US" sz="1600" dirty="0"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70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140-180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1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60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19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0-2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ea typeface="Cordia New" panose="020B0304020202020204" pitchFamily="34" charset="-34"/>
                          <a:cs typeface="TH SarabunPSK" panose="020B0500040200020003" pitchFamily="34" charset="-34"/>
                        </a:rPr>
                        <a:t>2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70-</a:t>
                      </a:r>
                      <a:r>
                        <a:rPr lang="th-TH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3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20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ordia New" panose="020B0304020202020204" pitchFamily="34" charset="-34"/>
                          <a:cs typeface="Cordia New" panose="020B0304020202020204" pitchFamily="34" charset="-34"/>
                        </a:rPr>
                        <a:t>240-290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ea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708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43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034428" y="165678"/>
            <a:ext cx="72726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3600" b="1" dirty="0">
                <a:solidFill>
                  <a:srgbClr val="247E05"/>
                </a:solidFill>
                <a:latin typeface="Roboto Slab"/>
              </a:rPr>
              <a:t>การคาดหมายปริมาณฝน เดือนพฤษภาคม 2561  </a:t>
            </a:r>
            <a:endParaRPr lang="th-TH" sz="3600" dirty="0">
              <a:solidFill>
                <a:srgbClr val="7030A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700" y="817893"/>
            <a:ext cx="9067800" cy="0"/>
          </a:xfrm>
          <a:prstGeom prst="line">
            <a:avLst/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834390" cy="8343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746D25-C682-4E0D-9DDD-B134C4609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3" y="1958895"/>
            <a:ext cx="25237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h-TH" sz="2400" b="1" dirty="0">
                <a:solidFill>
                  <a:srgbClr val="0000CC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การคาดหมายปริมาณฝนจากแบบจำลอง          </a:t>
            </a:r>
            <a:endParaRPr lang="th-TH" sz="2400" dirty="0">
              <a:solidFill>
                <a:srgbClr val="0000CC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68E6A-61F9-4585-936A-A2F03D449A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99" y="1567467"/>
            <a:ext cx="2693026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A233B-9ACC-496D-84E5-77773688CF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64" y="1565101"/>
            <a:ext cx="269618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C849CF-7F4D-4FD0-86AA-D71E460EE496}"/>
              </a:ext>
            </a:extLst>
          </p:cNvPr>
          <p:cNvSpPr txBox="1"/>
          <p:nvPr/>
        </p:nvSpPr>
        <p:spPr>
          <a:xfrm>
            <a:off x="2729269" y="930087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/>
              <a:t>ปริมาณฝนรวม                       ผลต่างจากค่าปกติ</a:t>
            </a:r>
          </a:p>
        </p:txBody>
      </p:sp>
    </p:spTree>
    <p:extLst>
      <p:ext uri="{BB962C8B-B14F-4D97-AF65-F5344CB8AC3E}">
        <p14:creationId xmlns:p14="http://schemas.microsoft.com/office/powerpoint/2010/main" val="2674927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2510</TotalTime>
  <Words>583</Words>
  <Application>Microsoft Office PowerPoint</Application>
  <PresentationFormat>On-screen Show (4:3)</PresentationFormat>
  <Paragraphs>127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Angsana New</vt:lpstr>
      <vt:lpstr>AngsanaUPC</vt:lpstr>
      <vt:lpstr>Arial</vt:lpstr>
      <vt:lpstr>Calibri</vt:lpstr>
      <vt:lpstr>Calibri Light</vt:lpstr>
      <vt:lpstr>Cordia New</vt:lpstr>
      <vt:lpstr>Roboto Slab</vt:lpstr>
      <vt:lpstr>Tahoma</vt:lpstr>
      <vt:lpstr>TH SarabunPSK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mam</dc:creator>
  <cp:lastModifiedBy>TMD_User02</cp:lastModifiedBy>
  <cp:revision>219</cp:revision>
  <cp:lastPrinted>2017-03-20T01:23:59Z</cp:lastPrinted>
  <dcterms:created xsi:type="dcterms:W3CDTF">2016-04-18T09:02:18Z</dcterms:created>
  <dcterms:modified xsi:type="dcterms:W3CDTF">2018-04-27T08:44:22Z</dcterms:modified>
</cp:coreProperties>
</file>